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7" r:id="rId2"/>
    <p:sldId id="269" r:id="rId3"/>
    <p:sldId id="259" r:id="rId4"/>
    <p:sldId id="268" r:id="rId5"/>
    <p:sldId id="260" r:id="rId6"/>
    <p:sldId id="261" r:id="rId7"/>
    <p:sldId id="265" r:id="rId8"/>
  </p:sldIdLst>
  <p:sldSz cx="12192000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0" autoAdjust="0"/>
    <p:restoredTop sz="95859"/>
  </p:normalViewPr>
  <p:slideViewPr>
    <p:cSldViewPr snapToGrid="0" snapToObjects="1">
      <p:cViewPr varScale="1">
        <p:scale>
          <a:sx n="113" d="100"/>
          <a:sy n="113" d="100"/>
        </p:scale>
        <p:origin x="45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EE195-C105-0449-A9FB-2FE435DB0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8EB931-343D-8044-8637-4558C2C953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F8CB1-F1B8-9045-814C-D5CD93A01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DA979-FA07-5548-88E0-15C2F5FBA35A}" type="datetimeFigureOut">
              <a:rPr lang="en-UA" smtClean="0"/>
              <a:t>09/30/2022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2D01A-7743-A64D-A1EF-CCAE94951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0F9D0-38CD-C648-B2C5-DC17F682E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FA410-3B96-DD46-93FA-33D9F53699DF}" type="slidenum">
              <a:rPr lang="en-UA" smtClean="0"/>
              <a:t>‹#›</a:t>
            </a:fld>
            <a:endParaRPr lang="en-U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7605B8-375F-1843-BF1B-A07EAA3025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163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AA562-1123-6F4D-AC96-517024E7B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B56592-0C8C-E347-A1F7-BBE5577243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726ED-B77B-664D-A274-7A7CCD027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DA979-FA07-5548-88E0-15C2F5FBA35A}" type="datetimeFigureOut">
              <a:rPr lang="en-UA" smtClean="0"/>
              <a:t>09/30/2022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0090F-1151-164B-AAF9-4EFBDE029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4D58B-919E-534A-A566-5A5D109BA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FA410-3B96-DD46-93FA-33D9F53699DF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065163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36DDF1-F418-BB4A-8652-DF89E15496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E161D4-679C-534E-B18C-1B81BCF222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33A01-0B81-2D43-B649-2836A589E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DA979-FA07-5548-88E0-15C2F5FBA35A}" type="datetimeFigureOut">
              <a:rPr lang="en-UA" smtClean="0"/>
              <a:t>09/30/2022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8EBEE-2952-2D46-8D62-815BF5F9A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5146B3-25DA-E540-AF7E-0FFD25E8E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FA410-3B96-DD46-93FA-33D9F53699DF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895300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EEB7E-2DBD-F946-A1A5-C366275F4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432A4-B009-7042-A240-007D64F3E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63B0C-D58B-0945-9A07-0C271DF8C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DA979-FA07-5548-88E0-15C2F5FBA35A}" type="datetimeFigureOut">
              <a:rPr lang="en-UA" smtClean="0"/>
              <a:t>09/30/2022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1B56A-D44E-AD49-8D86-2114B8A1B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A6A71-91DF-A745-B741-69EC0D989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FA410-3B96-DD46-93FA-33D9F53699DF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327529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5499E-A806-E44C-9B98-0CFFCD8CE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D87B9-888E-1A4F-8C17-F74D37F49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6AA31F-6BB4-8440-9118-4B339681D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DA979-FA07-5548-88E0-15C2F5FBA35A}" type="datetimeFigureOut">
              <a:rPr lang="en-UA" smtClean="0"/>
              <a:t>09/30/2022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0AB5D-1641-0F43-BC12-1DC63241D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0029A-420E-BA4C-8DC2-8D2221E60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FA410-3B96-DD46-93FA-33D9F53699DF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254901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2F40C-AD01-884C-B005-610B0E8E0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15A58-27AC-2843-AA89-66B8B25009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D573-63D4-8F44-A1C0-FCD71D515B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BA4D90-E6BC-024D-A9F6-1F04A2646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DA979-FA07-5548-88E0-15C2F5FBA35A}" type="datetimeFigureOut">
              <a:rPr lang="en-UA" smtClean="0"/>
              <a:t>09/30/2022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2CBA43-E42A-C943-9A98-D9974B128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541BBD-B66D-984B-BDCB-725B6A6B7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FA410-3B96-DD46-93FA-33D9F53699DF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61669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45A07-09FE-A644-8F3F-5FA195181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C34D38-4673-4849-BE7A-61C1A2ED9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3BB178-1A55-294D-A5FA-EFF0AA5193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B1F9A2-1C07-9844-83C2-4B430CE10D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A425AE-0215-DB44-9C85-2FFBE6BC4F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F1BCD8-1677-1041-A4D1-6A5B1E1BE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DA979-FA07-5548-88E0-15C2F5FBA35A}" type="datetimeFigureOut">
              <a:rPr lang="en-UA" smtClean="0"/>
              <a:t>09/30/2022</a:t>
            </a:fld>
            <a:endParaRPr lang="en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3BD160-8BB5-EC4F-B29A-FF7AD6B41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05B4D0-D697-7C41-B05C-16D721978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FA410-3B96-DD46-93FA-33D9F53699DF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093889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CA8C7-3261-B346-847B-30BFBABF0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852E49-FE7C-E14F-8E2F-2C3180DA6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DA979-FA07-5548-88E0-15C2F5FBA35A}" type="datetimeFigureOut">
              <a:rPr lang="en-UA" smtClean="0"/>
              <a:t>09/30/2022</a:t>
            </a:fld>
            <a:endParaRPr lang="en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B7DDC9-75FE-BC41-A1FC-C9C2221B2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E2A1E3-13B0-4C44-BCAD-61A1E3957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FA410-3B96-DD46-93FA-33D9F53699DF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712725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30CB02-52A4-D44E-A76E-634F061EF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DA979-FA07-5548-88E0-15C2F5FBA35A}" type="datetimeFigureOut">
              <a:rPr lang="en-UA" smtClean="0"/>
              <a:t>09/30/2022</a:t>
            </a:fld>
            <a:endParaRPr lang="en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6EB864-22BF-4840-AA08-7E155F395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813FD-6ADC-1B4B-8D24-441A003E2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FA410-3B96-DD46-93FA-33D9F53699DF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816435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1DC22-CD07-084C-9029-17B81BF9C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4E8EE-3FF7-9145-8098-82BB3D112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F1687-C97D-8A49-8117-5B23280B4C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12D009-E375-1446-B13C-1FEEF8D75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DA979-FA07-5548-88E0-15C2F5FBA35A}" type="datetimeFigureOut">
              <a:rPr lang="en-UA" smtClean="0"/>
              <a:t>09/30/2022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AA1FF5-0F7C-D34F-9D77-B249E1101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17B3A-C53A-9246-BF99-9BFA49CAB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FA410-3B96-DD46-93FA-33D9F53699DF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011202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C026-8D10-9C4B-ABF9-CF286AA91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62F69A-76D3-A94D-9327-D7839E6BB6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6E33E9-ABD1-3843-A855-85A35582F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A3464C-2B34-6D46-9081-C3108F8CB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DA979-FA07-5548-88E0-15C2F5FBA35A}" type="datetimeFigureOut">
              <a:rPr lang="en-UA" smtClean="0"/>
              <a:t>09/30/2022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193454-9970-0543-A50A-855B228C3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43592F-2038-C640-8D70-0784CDA41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FA410-3B96-DD46-93FA-33D9F53699DF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230416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639724-7379-7345-BF21-A7B085BAB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B3DF6-F243-C346-9EFD-F1B232846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7B167-B9ED-1A47-8B66-D46DBC181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FDA979-FA07-5548-88E0-15C2F5FBA35A}" type="datetimeFigureOut">
              <a:rPr lang="en-UA" smtClean="0"/>
              <a:t>09/30/2022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C1FB9-BA07-4D4F-9EF0-1DA84D1B98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03589-F2F3-2045-8B39-41873FE94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FA410-3B96-DD46-93FA-33D9F53699DF}" type="slidenum">
              <a:rPr lang="en-UA" smtClean="0"/>
              <a:t>‹#›</a:t>
            </a:fld>
            <a:endParaRPr lang="en-U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BB452D-0902-594A-B7D5-9D29EDF62CD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62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9218A0-9D08-4D7A-A023-B33C4D215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Picture Placeholder 18">
            <a:extLst>
              <a:ext uri="{FF2B5EF4-FFF2-40B4-BE49-F238E27FC236}">
                <a16:creationId xmlns:a16="http://schemas.microsoft.com/office/drawing/2014/main" id="{DEAC228B-0DF8-4518-AE13-070519477CE9}"/>
              </a:ext>
            </a:extLst>
          </p:cNvPr>
          <p:cNvSpPr>
            <a:spLocks noGrp="1"/>
          </p:cNvSpPr>
          <p:nvPr/>
        </p:nvSpPr>
        <p:spPr>
          <a:xfrm>
            <a:off x="-54357" y="21177"/>
            <a:ext cx="12246358" cy="68579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vert="horz" lIns="91440" tIns="45720" rIns="91440" bIns="45720" rtlCol="0">
            <a:normAutofit/>
          </a:bodyPr>
          <a:lstStyle/>
          <a:p>
            <a:endParaRPr lang="ru-R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B9E2B7-C797-4184-93C9-EA501E808B0B}"/>
              </a:ext>
            </a:extLst>
          </p:cNvPr>
          <p:cNvSpPr/>
          <p:nvPr/>
        </p:nvSpPr>
        <p:spPr>
          <a:xfrm>
            <a:off x="-54357" y="-23266"/>
            <a:ext cx="12246357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14">
            <a:extLst>
              <a:ext uri="{FF2B5EF4-FFF2-40B4-BE49-F238E27FC236}">
                <a16:creationId xmlns:a16="http://schemas.microsoft.com/office/drawing/2014/main" id="{ADE82044-7B25-4DFF-A836-63A9BA52B030}"/>
              </a:ext>
            </a:extLst>
          </p:cNvPr>
          <p:cNvGrpSpPr/>
          <p:nvPr/>
        </p:nvGrpSpPr>
        <p:grpSpPr>
          <a:xfrm>
            <a:off x="3960556" y="3126234"/>
            <a:ext cx="3761511" cy="1015664"/>
            <a:chOff x="4103172" y="2241334"/>
            <a:chExt cx="3744815" cy="1015664"/>
          </a:xfrm>
        </p:grpSpPr>
        <p:sp>
          <p:nvSpPr>
            <p:cNvPr id="10" name="TextBox 15">
              <a:extLst>
                <a:ext uri="{FF2B5EF4-FFF2-40B4-BE49-F238E27FC236}">
                  <a16:creationId xmlns:a16="http://schemas.microsoft.com/office/drawing/2014/main" id="{7151A601-80AE-4A53-A7A7-DC874969455E}"/>
                </a:ext>
              </a:extLst>
            </p:cNvPr>
            <p:cNvSpPr txBox="1"/>
            <p:nvPr/>
          </p:nvSpPr>
          <p:spPr>
            <a:xfrm>
              <a:off x="4103172" y="2241335"/>
              <a:ext cx="184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0" dirty="0"/>
            </a:p>
          </p:txBody>
        </p:sp>
        <p:sp>
          <p:nvSpPr>
            <p:cNvPr id="11" name="TextBox 16">
              <a:extLst>
                <a:ext uri="{FF2B5EF4-FFF2-40B4-BE49-F238E27FC236}">
                  <a16:creationId xmlns:a16="http://schemas.microsoft.com/office/drawing/2014/main" id="{639B6590-27DD-4A89-879B-9A098128BDEA}"/>
                </a:ext>
              </a:extLst>
            </p:cNvPr>
            <p:cNvSpPr txBox="1"/>
            <p:nvPr/>
          </p:nvSpPr>
          <p:spPr>
            <a:xfrm>
              <a:off x="7663257" y="2241334"/>
              <a:ext cx="18473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6000" dirty="0"/>
            </a:p>
          </p:txBody>
        </p:sp>
      </p:grp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F5F2AAE-A015-4B27-BE8B-71B096377363}"/>
              </a:ext>
            </a:extLst>
          </p:cNvPr>
          <p:cNvSpPr/>
          <p:nvPr/>
        </p:nvSpPr>
        <p:spPr>
          <a:xfrm>
            <a:off x="623227" y="80281"/>
            <a:ext cx="10467854" cy="20313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>
                <a:latin typeface="Montserrat" panose="00000500000000000000" pitchFamily="2" charset="-52"/>
              </a:rPr>
              <a:t>ФЕДЕРАЛЬНОЕ ГОСУДАРСТВЕННОЕ БЮДЖЕТНОЕ ОБРАЗОВАТЕЛЬНОЕ УЧРЕЖДЕНИЕ </a:t>
            </a:r>
            <a:br>
              <a:rPr lang="en-AU" dirty="0">
                <a:latin typeface="Montserrat" panose="00000500000000000000" pitchFamily="2" charset="-52"/>
              </a:rPr>
            </a:br>
            <a:r>
              <a:rPr lang="ru-RU" dirty="0">
                <a:latin typeface="Montserrat" panose="00000500000000000000" pitchFamily="2" charset="-52"/>
              </a:rPr>
              <a:t>ВЫСШЕГО ОБРАЗОВАНИЯРОССИЙСКОЕ АКАДЕМИЯ НАРОДНОГО ХОЗЯЙСТВА И ГОСУДАРСТВЕННОЙ СЛУЖБЫ ПРИ ПРЕЗИДЕНТЕ РОССИЙСКОЙ ФЕДЕРАЦИИ.КОЛЛЕДЖ МНОГОУРОВНЕГО ПРОФЕССИОНАЛЬНОГО ОБРАЗОВАНИЯ.</a:t>
            </a:r>
            <a:endParaRPr lang="en-AU" dirty="0">
              <a:latin typeface="Montserrat" panose="00000500000000000000" pitchFamily="2" charset="-52"/>
            </a:endParaRPr>
          </a:p>
          <a:p>
            <a:pPr algn="ctr"/>
            <a:r>
              <a:rPr lang="ru-RU" dirty="0">
                <a:latin typeface="Montserrat" panose="00000500000000000000" pitchFamily="2" charset="-52"/>
              </a:rPr>
              <a:t>КОЛЛЕДЖ МНОГОУРОВНЕГО ПРОФЕССИОНАЛЬНОГО ОБРАЗОВАНИЯ</a:t>
            </a:r>
          </a:p>
        </p:txBody>
      </p:sp>
      <p:pic>
        <p:nvPicPr>
          <p:cNvPr id="7" name="Picture 2" descr="Российская академия народного хозяйства и государственной службы — Википедия">
            <a:extLst>
              <a:ext uri="{FF2B5EF4-FFF2-40B4-BE49-F238E27FC236}">
                <a16:creationId xmlns:a16="http://schemas.microsoft.com/office/drawing/2014/main" id="{CF7A1330-0FF6-4F6F-8A6B-F1B1DC38D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626" y="2034636"/>
            <a:ext cx="2392210" cy="323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4F174555-DA57-430A-AADA-E0B242F9127D}"/>
              </a:ext>
            </a:extLst>
          </p:cNvPr>
          <p:cNvSpPr txBox="1"/>
          <p:nvPr/>
        </p:nvSpPr>
        <p:spPr>
          <a:xfrm>
            <a:off x="7302775" y="4076292"/>
            <a:ext cx="41279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dirty="0"/>
              <a:t>Работу выполнил студент группы :</a:t>
            </a:r>
          </a:p>
          <a:p>
            <a:pPr algn="r"/>
            <a:r>
              <a:rPr lang="ru-RU" dirty="0"/>
              <a:t> 31ИС-20</a:t>
            </a:r>
          </a:p>
          <a:p>
            <a:pPr algn="r"/>
            <a:r>
              <a:rPr lang="ru-RU" dirty="0"/>
              <a:t> Есаян Артур </a:t>
            </a:r>
            <a:endParaRPr lang="en-UA" dirty="0"/>
          </a:p>
          <a:p>
            <a:pPr algn="r"/>
            <a:br>
              <a:rPr lang="ru-RU" dirty="0"/>
            </a:br>
            <a:r>
              <a:rPr lang="ru-RU" dirty="0"/>
              <a:t>              Проверила:  Бабаева Назият  Агабековна</a:t>
            </a:r>
            <a:endParaRPr lang="en-US" dirty="0"/>
          </a:p>
        </p:txBody>
      </p:sp>
      <p:sp>
        <p:nvSpPr>
          <p:cNvPr id="9" name="TextBox 19">
            <a:extLst>
              <a:ext uri="{FF2B5EF4-FFF2-40B4-BE49-F238E27FC236}">
                <a16:creationId xmlns:a16="http://schemas.microsoft.com/office/drawing/2014/main" id="{A59BC439-4D76-434E-A3E7-4C0536E99BA8}"/>
              </a:ext>
            </a:extLst>
          </p:cNvPr>
          <p:cNvSpPr txBox="1"/>
          <p:nvPr/>
        </p:nvSpPr>
        <p:spPr>
          <a:xfrm>
            <a:off x="4941595" y="6098505"/>
            <a:ext cx="2776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Москва,</a:t>
            </a:r>
            <a:r>
              <a:rPr lang="en-US" dirty="0"/>
              <a:t> 2022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F9B0CBB-33A9-428A-8339-A4E6731F7C61}"/>
              </a:ext>
            </a:extLst>
          </p:cNvPr>
          <p:cNvSpPr/>
          <p:nvPr/>
        </p:nvSpPr>
        <p:spPr>
          <a:xfrm>
            <a:off x="3020821" y="248061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 (Заголовки)"/>
                <a:cs typeface="Calibri Light" panose="020F0302020204030204" pitchFamily="34" charset="0"/>
              </a:rPr>
              <a:t>Диаграмма ЛВС организации культурно-массовых мероприятий </a:t>
            </a:r>
            <a:b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 (Заголовки)"/>
                <a:cs typeface="Calibri Light" panose="020F0302020204030204" pitchFamily="34" charset="0"/>
              </a:rPr>
            </a:b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 (Заголовки)"/>
                <a:cs typeface="Calibri Light" panose="020F0302020204030204" pitchFamily="34" charset="0"/>
              </a:rPr>
              <a:t>«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 (Заголовки)"/>
                <a:cs typeface="Calibri Light" panose="020F0302020204030204" pitchFamily="34" charset="0"/>
              </a:rPr>
              <a:t>VIP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 (Заголовки)"/>
                <a:cs typeface="Calibri Light" panose="020F0302020204030204" pitchFamily="34" charset="0"/>
              </a:rPr>
              <a:t>–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 (Заголовки)"/>
                <a:cs typeface="Calibri Light" panose="020F0302020204030204" pitchFamily="34" charset="0"/>
              </a:rPr>
              <a:t>Concert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 (Заголовки)"/>
                <a:cs typeface="Calibri Light" panose="020F0302020204030204" pitchFamily="34" charset="0"/>
              </a:rPr>
              <a:t>»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856960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C3A478-4A3E-40A4-AA13-6F51D3967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</p:spPr>
        <p:txBody>
          <a:bodyPr>
            <a:normAutofit/>
          </a:bodyPr>
          <a:lstStyle/>
          <a:p>
            <a:pPr algn="ctr"/>
            <a:r>
              <a:rPr lang="ru-RU" sz="3400" b="1" dirty="0"/>
              <a:t>Цели и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6522C9-0BF3-42BB-AFBB-E792B7692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558" y="3058642"/>
            <a:ext cx="10515600" cy="2285146"/>
          </a:xfrm>
        </p:spPr>
        <p:txBody>
          <a:bodyPr>
            <a:normAutofit/>
          </a:bodyPr>
          <a:lstStyle/>
          <a:p>
            <a:r>
              <a:rPr lang="ru-RU" sz="2400" dirty="0"/>
              <a:t>1. Анализ предметной области</a:t>
            </a:r>
          </a:p>
          <a:p>
            <a:r>
              <a:rPr lang="ru-RU" sz="2400" dirty="0"/>
              <a:t>2. Определение набора таблиц</a:t>
            </a:r>
          </a:p>
          <a:p>
            <a:r>
              <a:rPr lang="ru-RU" sz="2400" dirty="0"/>
              <a:t>3. Выбор типов связи между сущностями</a:t>
            </a:r>
          </a:p>
          <a:p>
            <a:r>
              <a:rPr lang="ru-RU" sz="2400" dirty="0"/>
              <a:t>4. Проектирование </a:t>
            </a:r>
            <a:r>
              <a:rPr lang="en-US" sz="2400" dirty="0"/>
              <a:t>ER</a:t>
            </a:r>
            <a:r>
              <a:rPr lang="ru-RU" sz="2400" dirty="0"/>
              <a:t>-диаграммы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60C578-550C-4738-A53C-6C3BA5F1A94D}"/>
              </a:ext>
            </a:extLst>
          </p:cNvPr>
          <p:cNvSpPr txBox="1"/>
          <p:nvPr/>
        </p:nvSpPr>
        <p:spPr>
          <a:xfrm>
            <a:off x="838200" y="1317587"/>
            <a:ext cx="10775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Цель работы: разработать базу данных для учета логистики компании </a:t>
            </a:r>
          </a:p>
          <a:p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(Основной текст)"/>
                <a:cs typeface="Calibri Light" panose="020F0302020204030204" pitchFamily="34" charset="0"/>
              </a:rPr>
              <a:t>«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(Основной текст)"/>
                <a:cs typeface="Calibri Light" panose="020F0302020204030204" pitchFamily="34" charset="0"/>
              </a:rPr>
              <a:t>VIP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(Основной текст)"/>
                <a:cs typeface="Calibri Light" panose="020F0302020204030204" pitchFamily="34" charset="0"/>
              </a:rPr>
              <a:t>–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(Основной текст)"/>
                <a:cs typeface="Calibri Light" panose="020F0302020204030204" pitchFamily="34" charset="0"/>
              </a:rPr>
              <a:t>Concert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(Основной текст)"/>
                <a:cs typeface="Calibri Light" panose="020F0302020204030204" pitchFamily="34" charset="0"/>
              </a:rPr>
              <a:t>»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Calibri (Основной текст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E889EA-FB69-4089-8A9C-9C4C62B6BE53}"/>
              </a:ext>
            </a:extLst>
          </p:cNvPr>
          <p:cNvSpPr txBox="1"/>
          <p:nvPr/>
        </p:nvSpPr>
        <p:spPr>
          <a:xfrm>
            <a:off x="838200" y="2360943"/>
            <a:ext cx="7221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Задачи:  </a:t>
            </a:r>
          </a:p>
        </p:txBody>
      </p:sp>
    </p:spTree>
    <p:extLst>
      <p:ext uri="{BB962C8B-B14F-4D97-AF65-F5344CB8AC3E}">
        <p14:creationId xmlns:p14="http://schemas.microsoft.com/office/powerpoint/2010/main" val="2464449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C3A478-4A3E-40A4-AA13-6F51D3967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9334"/>
          </a:xfrm>
        </p:spPr>
        <p:txBody>
          <a:bodyPr>
            <a:normAutofit/>
          </a:bodyPr>
          <a:lstStyle/>
          <a:p>
            <a:pPr algn="ctr"/>
            <a:r>
              <a:rPr lang="ru-RU" sz="3400" b="1" dirty="0"/>
              <a:t>Цели и задачи БД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6522C9-0BF3-42BB-AFBB-E792B7692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558" y="3058641"/>
            <a:ext cx="10515600" cy="3158847"/>
          </a:xfrm>
        </p:spPr>
        <p:txBody>
          <a:bodyPr>
            <a:normAutofit lnSpcReduction="10000"/>
          </a:bodyPr>
          <a:lstStyle/>
          <a:p>
            <a:r>
              <a:rPr lang="ru-RU" sz="2400" dirty="0"/>
              <a:t>1. Создать возможность отслеживания ресурсов компании: сырье, денежные средства </a:t>
            </a:r>
          </a:p>
          <a:p>
            <a:r>
              <a:rPr lang="ru-RU" sz="2400" dirty="0"/>
              <a:t>2. Создать возможность начисления штрафов/заработанной платы/бонусов/отпускных сотрудника</a:t>
            </a:r>
          </a:p>
          <a:p>
            <a:r>
              <a:rPr lang="ru-RU" sz="2400" dirty="0"/>
              <a:t>3. Отслеживание успеваемости сотрудника(выполнение </a:t>
            </a:r>
            <a:r>
              <a:rPr lang="en-US" sz="2400" dirty="0"/>
              <a:t>deadline</a:t>
            </a:r>
            <a:r>
              <a:rPr lang="ru-RU" sz="2400" dirty="0"/>
              <a:t>, общая дисциплина, учет нарушений)</a:t>
            </a:r>
          </a:p>
          <a:p>
            <a:r>
              <a:rPr lang="ru-RU" sz="2400" dirty="0"/>
              <a:t>4. Создать возможность отслеживания предоставленных услуг компании </a:t>
            </a:r>
          </a:p>
          <a:p>
            <a:r>
              <a:rPr lang="ru-RU" sz="2400" dirty="0"/>
              <a:t>5. Внедрении общей клиентской базы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60C578-550C-4738-A53C-6C3BA5F1A94D}"/>
              </a:ext>
            </a:extLst>
          </p:cNvPr>
          <p:cNvSpPr txBox="1"/>
          <p:nvPr/>
        </p:nvSpPr>
        <p:spPr>
          <a:xfrm>
            <a:off x="838200" y="1317587"/>
            <a:ext cx="10775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Цель БД: учет бизнес процессов компании 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(Основной текст)"/>
                <a:cs typeface="Calibri Light" panose="020F0302020204030204" pitchFamily="34" charset="0"/>
              </a:rPr>
              <a:t>«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(Основной текст)"/>
                <a:cs typeface="Calibri Light" panose="020F0302020204030204" pitchFamily="34" charset="0"/>
              </a:rPr>
              <a:t>VIP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(Основной текст)"/>
                <a:cs typeface="Calibri Light" panose="020F0302020204030204" pitchFamily="34" charset="0"/>
              </a:rPr>
              <a:t>–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(Основной текст)"/>
                <a:cs typeface="Calibri Light" panose="020F0302020204030204" pitchFamily="34" charset="0"/>
              </a:rPr>
              <a:t>Concert</a:t>
            </a:r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(Основной текст)"/>
                <a:cs typeface="Calibri Light" panose="020F0302020204030204" pitchFamily="34" charset="0"/>
              </a:rPr>
              <a:t>»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Calibri (Основной текст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E889EA-FB69-4089-8A9C-9C4C62B6BE53}"/>
              </a:ext>
            </a:extLst>
          </p:cNvPr>
          <p:cNvSpPr txBox="1"/>
          <p:nvPr/>
        </p:nvSpPr>
        <p:spPr>
          <a:xfrm>
            <a:off x="838200" y="2346541"/>
            <a:ext cx="7221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Задача базы данных:  </a:t>
            </a:r>
          </a:p>
        </p:txBody>
      </p:sp>
    </p:spTree>
    <p:extLst>
      <p:ext uri="{BB962C8B-B14F-4D97-AF65-F5344CB8AC3E}">
        <p14:creationId xmlns:p14="http://schemas.microsoft.com/office/powerpoint/2010/main" val="68403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D3AE9EB-5281-485F-88BA-8E2991C491F7}"/>
              </a:ext>
            </a:extLst>
          </p:cNvPr>
          <p:cNvSpPr/>
          <p:nvPr/>
        </p:nvSpPr>
        <p:spPr>
          <a:xfrm>
            <a:off x="3197368" y="292855"/>
            <a:ext cx="64407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dirty="0"/>
              <a:t>Анализ предметной области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A847DF-D8B0-4D68-9F07-908E31E91C4B}"/>
              </a:ext>
            </a:extLst>
          </p:cNvPr>
          <p:cNvSpPr txBox="1"/>
          <p:nvPr/>
        </p:nvSpPr>
        <p:spPr>
          <a:xfrm>
            <a:off x="308885" y="2459504"/>
            <a:ext cx="61088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 работе с курсовой, я опирался на общность всех отделов и пытался показать корреляцию между ними, их общие взаимодействия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EBEBFC-8F26-4A9E-B0A5-F75EE955ECF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059" y="1554095"/>
            <a:ext cx="5248275" cy="41332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2745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E15538-8A19-DBB3-947C-2A3CF16C4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9342" y="148172"/>
            <a:ext cx="2590800" cy="794808"/>
          </a:xfrm>
        </p:spPr>
        <p:txBody>
          <a:bodyPr>
            <a:normAutofit/>
          </a:bodyPr>
          <a:lstStyle/>
          <a:p>
            <a:pPr algn="ctr"/>
            <a:r>
              <a:rPr lang="ru-RU" sz="3400" b="1" dirty="0"/>
              <a:t>База данных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A1A823-22DE-D3DD-71F4-F438A1D84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267" y="1058333"/>
            <a:ext cx="5985933" cy="546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10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CC516F-DA69-5228-1F1C-AA38770A6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699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3400" b="1" dirty="0"/>
              <a:t>Вывод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50200B-A678-4EBD-B943-4E847A0DD987}"/>
              </a:ext>
            </a:extLst>
          </p:cNvPr>
          <p:cNvSpPr txBox="1"/>
          <p:nvPr/>
        </p:nvSpPr>
        <p:spPr>
          <a:xfrm>
            <a:off x="453663" y="2459504"/>
            <a:ext cx="56423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Я научился производить анализ и сбор  информации для проектирования и разработки баз данных.</a:t>
            </a:r>
          </a:p>
        </p:txBody>
      </p:sp>
      <p:pic>
        <p:nvPicPr>
          <p:cNvPr id="1026" name="Picture 2" descr="https://kartinkin.net/uploads/posts/2022-03/1646447740_1-kartinkin-net-p-kartinki-na-belom-fone-dlya-prezentatsii-1.jpg">
            <a:extLst>
              <a:ext uri="{FF2B5EF4-FFF2-40B4-BE49-F238E27FC236}">
                <a16:creationId xmlns:a16="http://schemas.microsoft.com/office/drawing/2014/main" id="{DDA58B8B-190D-443E-8F66-D121DA08E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908" y="1880652"/>
            <a:ext cx="5006016" cy="333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443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C1AA3B3-0145-2758-469E-C1CFFD1B0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34F022-A606-21DA-9FE8-F6C9331FFD2C}"/>
              </a:ext>
            </a:extLst>
          </p:cNvPr>
          <p:cNvSpPr txBox="1"/>
          <p:nvPr/>
        </p:nvSpPr>
        <p:spPr>
          <a:xfrm>
            <a:off x="2065866" y="4936068"/>
            <a:ext cx="80602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dirty="0">
                <a:solidFill>
                  <a:srgbClr val="C00000"/>
                </a:solidFill>
                <a:latin typeface="Bahnschrift Condensed" panose="020B0502040204020203" pitchFamily="34" charset="0"/>
              </a:rPr>
              <a:t>С</a:t>
            </a:r>
            <a:r>
              <a:rPr lang="ru-RU" sz="8000" dirty="0">
                <a:solidFill>
                  <a:schemeClr val="accent2"/>
                </a:solidFill>
                <a:latin typeface="Bahnschrift Condensed" panose="020B0502040204020203" pitchFamily="34" charset="0"/>
              </a:rPr>
              <a:t>п</a:t>
            </a:r>
            <a:r>
              <a:rPr lang="ru-RU" sz="8000" dirty="0">
                <a:solidFill>
                  <a:srgbClr val="FFFF00"/>
                </a:solidFill>
                <a:latin typeface="Bahnschrift Condensed" panose="020B0502040204020203" pitchFamily="34" charset="0"/>
              </a:rPr>
              <a:t>а</a:t>
            </a:r>
            <a:r>
              <a:rPr lang="ru-RU" sz="8000" dirty="0">
                <a:solidFill>
                  <a:srgbClr val="00B050"/>
                </a:solidFill>
                <a:latin typeface="Bahnschrift Condensed" panose="020B0502040204020203" pitchFamily="34" charset="0"/>
              </a:rPr>
              <a:t>с</a:t>
            </a:r>
            <a:r>
              <a:rPr lang="ru-RU" sz="8000" dirty="0">
                <a:solidFill>
                  <a:schemeClr val="accent1"/>
                </a:solidFill>
                <a:latin typeface="Bahnschrift Condensed" panose="020B0502040204020203" pitchFamily="34" charset="0"/>
              </a:rPr>
              <a:t>и</a:t>
            </a:r>
            <a:r>
              <a:rPr lang="ru-RU" sz="8000" dirty="0">
                <a:solidFill>
                  <a:srgbClr val="7030A0"/>
                </a:solidFill>
                <a:latin typeface="Bahnschrift Condensed" panose="020B0502040204020203" pitchFamily="34" charset="0"/>
              </a:rPr>
              <a:t>б</a:t>
            </a:r>
            <a:r>
              <a:rPr lang="ru-RU" sz="8000" dirty="0">
                <a:solidFill>
                  <a:srgbClr val="C00000"/>
                </a:solidFill>
                <a:latin typeface="Bahnschrift Condensed" panose="020B0502040204020203" pitchFamily="34" charset="0"/>
              </a:rPr>
              <a:t>о</a:t>
            </a:r>
            <a:r>
              <a:rPr lang="ru-RU" sz="8000" dirty="0">
                <a:latin typeface="Bahnschrift Condensed" panose="020B0502040204020203" pitchFamily="34" charset="0"/>
              </a:rPr>
              <a:t> </a:t>
            </a:r>
            <a:r>
              <a:rPr lang="ru-RU" sz="8000" dirty="0">
                <a:solidFill>
                  <a:schemeClr val="accent2"/>
                </a:solidFill>
                <a:latin typeface="Bahnschrift Condensed" panose="020B0502040204020203" pitchFamily="34" charset="0"/>
              </a:rPr>
              <a:t>з</a:t>
            </a:r>
            <a:r>
              <a:rPr lang="ru-RU" sz="8000" dirty="0">
                <a:solidFill>
                  <a:srgbClr val="FFFF00"/>
                </a:solidFill>
                <a:latin typeface="Bahnschrift Condensed" panose="020B0502040204020203" pitchFamily="34" charset="0"/>
              </a:rPr>
              <a:t>а</a:t>
            </a:r>
            <a:r>
              <a:rPr lang="ru-RU" sz="8000" dirty="0">
                <a:latin typeface="Bahnschrift Condensed" panose="020B0502040204020203" pitchFamily="34" charset="0"/>
              </a:rPr>
              <a:t> </a:t>
            </a:r>
            <a:r>
              <a:rPr lang="ru-RU" sz="8000" dirty="0">
                <a:solidFill>
                  <a:srgbClr val="00B050"/>
                </a:solidFill>
                <a:latin typeface="Bahnschrift Condensed" panose="020B0502040204020203" pitchFamily="34" charset="0"/>
              </a:rPr>
              <a:t>в</a:t>
            </a:r>
            <a:r>
              <a:rPr lang="ru-RU" sz="8000" dirty="0">
                <a:solidFill>
                  <a:schemeClr val="accent1"/>
                </a:solidFill>
                <a:latin typeface="Bahnschrift Condensed" panose="020B0502040204020203" pitchFamily="34" charset="0"/>
              </a:rPr>
              <a:t>н</a:t>
            </a:r>
            <a:r>
              <a:rPr lang="ru-RU" sz="8000" dirty="0">
                <a:solidFill>
                  <a:srgbClr val="7030A0"/>
                </a:solidFill>
                <a:latin typeface="Bahnschrift Condensed" panose="020B0502040204020203" pitchFamily="34" charset="0"/>
              </a:rPr>
              <a:t>и</a:t>
            </a:r>
            <a:r>
              <a:rPr lang="ru-RU" sz="8000" dirty="0">
                <a:solidFill>
                  <a:srgbClr val="C00000"/>
                </a:solidFill>
                <a:latin typeface="Bahnschrift Condensed" panose="020B0502040204020203" pitchFamily="34" charset="0"/>
              </a:rPr>
              <a:t>м</a:t>
            </a:r>
            <a:r>
              <a:rPr lang="ru-RU" sz="8000" dirty="0">
                <a:solidFill>
                  <a:schemeClr val="accent2"/>
                </a:solidFill>
                <a:latin typeface="Bahnschrift Condensed" panose="020B0502040204020203" pitchFamily="34" charset="0"/>
              </a:rPr>
              <a:t>а</a:t>
            </a:r>
            <a:r>
              <a:rPr lang="ru-RU" sz="8000" dirty="0">
                <a:solidFill>
                  <a:srgbClr val="FFFF00"/>
                </a:solidFill>
                <a:latin typeface="Bahnschrift Condensed" panose="020B0502040204020203" pitchFamily="34" charset="0"/>
              </a:rPr>
              <a:t>н</a:t>
            </a:r>
            <a:r>
              <a:rPr lang="ru-RU" sz="8000" dirty="0">
                <a:solidFill>
                  <a:srgbClr val="00B050"/>
                </a:solidFill>
                <a:latin typeface="Bahnschrift Condensed" panose="020B0502040204020203" pitchFamily="34" charset="0"/>
              </a:rPr>
              <a:t>и</a:t>
            </a:r>
            <a:r>
              <a:rPr lang="ru-RU" sz="8000" dirty="0">
                <a:solidFill>
                  <a:schemeClr val="accent1"/>
                </a:solidFill>
                <a:latin typeface="Bahnschrift Condensed" panose="020B0502040204020203" pitchFamily="34" charset="0"/>
              </a:rPr>
              <a:t>е </a:t>
            </a:r>
            <a:r>
              <a:rPr lang="ru-RU" sz="8000" dirty="0">
                <a:solidFill>
                  <a:srgbClr val="7030A0"/>
                </a:solidFill>
                <a:latin typeface="Bahnschrift Condensed" panose="020B0502040204020203" pitchFamily="34" charset="0"/>
              </a:rPr>
              <a:t>!</a:t>
            </a:r>
            <a:r>
              <a:rPr lang="ru-RU" sz="8000" dirty="0">
                <a:latin typeface="Bahnschrift Condensed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7967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221</Words>
  <Application>Microsoft Office PowerPoint</Application>
  <PresentationFormat>Широкоэкранный</PresentationFormat>
  <Paragraphs>30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5" baseType="lpstr">
      <vt:lpstr>Arial</vt:lpstr>
      <vt:lpstr>Bahnschrift Condensed</vt:lpstr>
      <vt:lpstr>Calibri</vt:lpstr>
      <vt:lpstr>Calibri (Основной текст)</vt:lpstr>
      <vt:lpstr>Calibri Light</vt:lpstr>
      <vt:lpstr>Calibri Light (Заголовки)</vt:lpstr>
      <vt:lpstr>Montserrat</vt:lpstr>
      <vt:lpstr>Office Theme</vt:lpstr>
      <vt:lpstr>Презентация PowerPoint</vt:lpstr>
      <vt:lpstr>Цели и задачи</vt:lpstr>
      <vt:lpstr>Цели и задачи БД</vt:lpstr>
      <vt:lpstr>Презентация PowerPoint</vt:lpstr>
      <vt:lpstr>База данных</vt:lpstr>
      <vt:lpstr>Вывод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Microsoft Office User</dc:creator>
  <cp:lastModifiedBy>Артур Есаян</cp:lastModifiedBy>
  <cp:revision>19</cp:revision>
  <dcterms:created xsi:type="dcterms:W3CDTF">2022-01-31T14:37:20Z</dcterms:created>
  <dcterms:modified xsi:type="dcterms:W3CDTF">2022-09-30T21:16:17Z</dcterms:modified>
</cp:coreProperties>
</file>